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9" r:id="rId25"/>
    <p:sldId id="280" r:id="rId26"/>
    <p:sldId id="282" r:id="rId27"/>
    <p:sldId id="284" r:id="rId28"/>
    <p:sldId id="283" r:id="rId29"/>
    <p:sldId id="285" r:id="rId30"/>
    <p:sldId id="281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89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72"/>
    <p:restoredTop sz="94023"/>
  </p:normalViewPr>
  <p:slideViewPr>
    <p:cSldViewPr snapToGrid="0" snapToObjects="1">
      <p:cViewPr varScale="1">
        <p:scale>
          <a:sx n="98" d="100"/>
          <a:sy n="98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47C33-902D-994C-B6BF-95EFBD6C19CE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7C9B-F3AE-804E-A3A6-FA3D246CF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C6722-3BA4-4DA0-A1DD-5F2EAF2D08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9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oxy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hiệu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quả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ơng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thức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điều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trị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phù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hợp</a:t>
            </a:r>
            <a:r>
              <a:rPr lang="en-US" dirty="0">
                <a:sym typeface="Wingdings" panose="05000000000000000000" pitchFamily="2" charset="2"/>
              </a:rPr>
              <a:t> hay </a:t>
            </a:r>
            <a:r>
              <a:rPr lang="en-US" dirty="0" err="1">
                <a:sym typeface="Wingdings" panose="05000000000000000000" pitchFamily="2" charset="2"/>
              </a:rPr>
              <a:t>quá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C6722-3BA4-4DA0-A1DD-5F2EAF2D08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hô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do </a:t>
            </a:r>
            <a:r>
              <a:rPr lang="en-US" dirty="0" err="1"/>
              <a:t>giảm</a:t>
            </a:r>
            <a:r>
              <a:rPr lang="en-US" dirty="0"/>
              <a:t> oxy </a:t>
            </a:r>
            <a:r>
              <a:rPr lang="en-US" dirty="0" err="1"/>
              <a:t>máu</a:t>
            </a:r>
            <a:r>
              <a:rPr lang="en-US" dirty="0"/>
              <a:t>, do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tang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bù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CO2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( </a:t>
            </a:r>
            <a:r>
              <a:rPr lang="en-US" dirty="0" err="1"/>
              <a:t>bất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)</a:t>
            </a:r>
          </a:p>
          <a:p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hô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do tang CO2 </a:t>
            </a:r>
            <a:r>
              <a:rPr lang="en-US" dirty="0" err="1"/>
              <a:t>máu</a:t>
            </a:r>
            <a:r>
              <a:rPr lang="en-US" dirty="0"/>
              <a:t> ( do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)</a:t>
            </a:r>
          </a:p>
          <a:p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hô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type 1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shh type 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C6722-3BA4-4DA0-A1DD-5F2EAF2D08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0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97C9B-F3AE-804E-A3A6-FA3D246CF8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24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bù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>
                <a:sym typeface="Wingdings" panose="05000000000000000000" pitchFamily="2" charset="2"/>
              </a:rPr>
              <a:t> Ph </a:t>
            </a:r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hạn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bình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ờng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bù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trừ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đủ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nếu</a:t>
            </a:r>
            <a:r>
              <a:rPr lang="en-US" dirty="0">
                <a:sym typeface="Wingdings" panose="05000000000000000000" pitchFamily="2" charset="2"/>
              </a:rPr>
              <a:t> ở </a:t>
            </a:r>
            <a:r>
              <a:rPr lang="en-US" dirty="0" err="1">
                <a:sym typeface="Wingdings" panose="05000000000000000000" pitchFamily="2" charset="2"/>
              </a:rPr>
              <a:t>ngoài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hạn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bình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ờng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bù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trừ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không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đủ</a:t>
            </a:r>
            <a:r>
              <a:rPr lang="en-US" dirty="0">
                <a:sym typeface="Wingdings" panose="05000000000000000000" pitchFamily="2" charset="2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C6722-3BA4-4DA0-A1DD-5F2EAF2D08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45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toan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,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HCO3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do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C6722-3BA4-4DA0-A1DD-5F2EAF2D08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0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68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4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2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6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ABEE-9360-CD4E-A739-04D98AE7F54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23C1A-20D5-0F48-B272-E2885B77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5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KHÍ MÁU ĐỘNG MẠCH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BS. NGÔ THỊ THANH THỦY</a:t>
            </a: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BM. NHI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Date Placeholder 6">
            <a:extLst>
              <a:ext uri="{FF2B5EF4-FFF2-40B4-BE49-F238E27FC236}">
                <a16:creationId xmlns="" xmlns:a16="http://schemas.microsoft.com/office/drawing/2014/main" id="{15EFE410-93FD-4481-AE6C-203CB7E22A3F}"/>
              </a:ext>
            </a:extLst>
          </p:cNvPr>
          <p:cNvSpPr txBox="1">
            <a:spLocks/>
          </p:cNvSpPr>
          <p:nvPr/>
        </p:nvSpPr>
        <p:spPr>
          <a:xfrm>
            <a:off x="8924109" y="63824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16/03/2020</a:t>
            </a:r>
            <a:endParaRPr lang="en-US" sz="28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077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chỉ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KM</a:t>
            </a:r>
            <a:endParaRPr lang="en-US" sz="54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829" y="1201782"/>
            <a:ext cx="10920548" cy="54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9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17" y="1"/>
            <a:ext cx="10515600" cy="1031966"/>
          </a:xfrm>
        </p:spPr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Đánh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oxy </a:t>
            </a:r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máu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: PaO2</a:t>
            </a:r>
            <a:endParaRPr lang="en-US" sz="54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873" y="1031967"/>
            <a:ext cx="11480075" cy="52382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PAO2: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áp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oxy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phế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nang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PaO2: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áp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oxy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động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mạch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SaO2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PaO2/FiO2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09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86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Oxy </a:t>
            </a:r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máu</a:t>
            </a:r>
            <a:endParaRPr lang="en-US" sz="54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429430"/>
            <a:ext cx="10515600" cy="50889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Cơ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chế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gây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giảm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PaO2: 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Giảm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áp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oxy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trong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khí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hít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vào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(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vùng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cao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, oxy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loãng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Giảm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thông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khí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phế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nang</a:t>
            </a:r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Giảm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thông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khí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t</a:t>
            </a:r>
            <a:r>
              <a:rPr lang="vi-VN" sz="2800" dirty="0">
                <a:ea typeface="Arial" charset="0"/>
                <a:cs typeface="Arial" charset="0"/>
              </a:rPr>
              <a:t>ư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ới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máu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: V/Q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Shunt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tim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phải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–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trái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),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hoặc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phổi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Rối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loạn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khuếch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tán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oxy qua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màng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phế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nang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mao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mạch</a:t>
            </a:r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24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43D1EA-CF70-4091-BEC4-AB944BFD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" y="76533"/>
            <a:ext cx="10515600" cy="955434"/>
          </a:xfrm>
        </p:spPr>
        <p:txBody>
          <a:bodyPr/>
          <a:lstStyle/>
          <a:p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Mức</a:t>
            </a:r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độ</a:t>
            </a:r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giảm</a:t>
            </a:r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oxy </a:t>
            </a:r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máu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96270A-29E9-489A-8DD9-5BF51A8C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9" y="912994"/>
            <a:ext cx="10515600" cy="4351338"/>
          </a:xfrm>
        </p:spPr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hô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oxy </a:t>
            </a:r>
            <a:r>
              <a:rPr lang="en-US" dirty="0" err="1" smtClean="0"/>
              <a:t>máu</a:t>
            </a:r>
            <a:r>
              <a:rPr lang="en-US" dirty="0" smtClean="0"/>
              <a:t> (</a:t>
            </a:r>
            <a:r>
              <a:rPr lang="en-US" dirty="0" err="1" smtClean="0"/>
              <a:t>với</a:t>
            </a:r>
            <a:r>
              <a:rPr lang="en-US" dirty="0" smtClean="0"/>
              <a:t> FiO2 = 21%)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FA7132-6D16-4E93-BDE2-906BC7C2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56F8-5557-441D-9B48-0829A117E053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="" xmlns:a16="http://schemas.microsoft.com/office/drawing/2014/main" id="{1F439A5A-A7E5-4963-A29C-A0ECFF509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354597"/>
              </p:ext>
            </p:extLst>
          </p:nvPr>
        </p:nvGraphicFramePr>
        <p:xfrm>
          <a:off x="2021114" y="1402953"/>
          <a:ext cx="9006115" cy="363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523">
                  <a:extLst>
                    <a:ext uri="{9D8B030D-6E8A-4147-A177-3AD203B41FA5}">
                      <a16:colId xmlns="" xmlns:a16="http://schemas.microsoft.com/office/drawing/2014/main" val="3683787033"/>
                    </a:ext>
                  </a:extLst>
                </a:gridCol>
                <a:gridCol w="3579832">
                  <a:extLst>
                    <a:ext uri="{9D8B030D-6E8A-4147-A177-3AD203B41FA5}">
                      <a16:colId xmlns="" xmlns:a16="http://schemas.microsoft.com/office/drawing/2014/main" val="3002748899"/>
                    </a:ext>
                  </a:extLst>
                </a:gridCol>
                <a:gridCol w="2651760"/>
              </a:tblGrid>
              <a:tr h="12488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oxy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PaO2 mmHg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SaO2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67817158"/>
                  </a:ext>
                </a:extLst>
              </a:tr>
              <a:tr h="76049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Nhẹ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– 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90 -94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52934832"/>
                  </a:ext>
                </a:extLst>
              </a:tr>
              <a:tr h="86036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 – 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75 - 89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91761092"/>
                  </a:ext>
                </a:extLst>
              </a:tr>
              <a:tr h="76049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Nặng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75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02847530"/>
                  </a:ext>
                </a:extLst>
              </a:tr>
            </a:tbl>
          </a:graphicData>
        </a:graphic>
      </p:graphicFrame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E3860D63-E82F-4DCD-A53E-3FED3F84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885" y="5730407"/>
            <a:ext cx="3968931" cy="892462"/>
          </a:xfrm>
        </p:spPr>
        <p:txBody>
          <a:bodyPr/>
          <a:lstStyle/>
          <a:p>
            <a:r>
              <a:rPr lang="en-US" sz="24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PaO2 </a:t>
            </a:r>
            <a:r>
              <a:rPr lang="en-US" sz="2400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dự</a:t>
            </a:r>
            <a:r>
              <a:rPr lang="en-US" sz="24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đoán</a:t>
            </a:r>
            <a:r>
              <a:rPr lang="en-US" sz="24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= 5 x FiO2 </a:t>
            </a:r>
            <a:endParaRPr lang="en-US" sz="240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510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3DDA37-D2EF-4462-9657-FFD46EB5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74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PaO2: 80 – 100  mmHg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7985953D-EE2B-4438-91D6-BE92217F65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062" y="927463"/>
                <a:ext cx="11493137" cy="563009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Khi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</a:rPr>
                  <a:t>giảm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 PaO2 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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xét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AaDO2</a:t>
                </a:r>
                <a:endParaRPr lang="en-US" dirty="0">
                  <a:latin typeface="Arial" charset="0"/>
                  <a:ea typeface="Arial" charset="0"/>
                  <a:cs typeface="Arial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AaDO2 = PAO2 – PaO2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PAO2 = ( PB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Arial" charset="0"/>
                            <a:cs typeface="Arial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  <a:sym typeface="Wingdings" panose="05000000000000000000" pitchFamily="2" charset="2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  <a:sym typeface="Wingdings" panose="05000000000000000000" pitchFamily="2" charset="2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) x FiO2 -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𝑃𝑎𝐶𝑂</m:t>
                        </m:r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PB: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</a:rPr>
                  <a:t>phân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</a:rPr>
                  <a:t>áp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 oxy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</a:rPr>
                  <a:t>khí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</a:rPr>
                  <a:t>quyển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 = 760 mmHg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= 47 mmHg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R=0.8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</a:rPr>
                  <a:t>nếu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 FiO2 &lt; 60%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</a:rPr>
                  <a:t>và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 1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</a:rPr>
                  <a:t>nếu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 FiO2 &gt;60%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à"/>
                </a:pP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AaDO2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tăng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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giảm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oxy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máu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do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phổi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hoặc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do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tim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: shunt P- 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 (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bất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</a:t>
                </a:r>
                <a:r>
                  <a:rPr lang="vi-VN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ư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ơng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hợp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thông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khí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t</a:t>
                </a:r>
                <a:r>
                  <a:rPr lang="vi-VN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ư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ới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máu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– shunt)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à"/>
                </a:pP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AaDO2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bình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th</a:t>
                </a:r>
                <a:r>
                  <a:rPr lang="vi-VN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ư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ờng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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giảm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oxy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máu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do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nguyên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nhân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ngoài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phổi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/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giảm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phân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áp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oxy/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giảm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thông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khí</a:t>
                </a:r>
                <a:r>
                  <a:rPr lang="en-US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. 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985953D-EE2B-4438-91D6-BE92217F6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062" y="927463"/>
                <a:ext cx="11493137" cy="5630091"/>
              </a:xfrm>
              <a:blipFill rotWithShape="0">
                <a:blip r:embed="rId2"/>
                <a:stretch>
                  <a:fillRect l="-955" t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C3DA5EA-291A-4770-B80D-29B33B7A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56F8-5557-441D-9B48-0829A117E0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6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09265D-E1A5-40D3-8D27-01BEA959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5" y="31365"/>
            <a:ext cx="10515600" cy="978885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PaO2: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Shunt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khoảng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chết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24426C-607C-4426-BCAD-C145391A0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211"/>
            <a:ext cx="10515600" cy="435133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779119C-A9F2-463D-BB86-7CBD72A768ED}"/>
              </a:ext>
            </a:extLst>
          </p:cNvPr>
          <p:cNvSpPr/>
          <p:nvPr/>
        </p:nvSpPr>
        <p:spPr>
          <a:xfrm>
            <a:off x="484415" y="5129814"/>
            <a:ext cx="11272156" cy="1453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shunt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phổi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cung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cấp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FiO2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cũng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thể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cải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PaO2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bình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ờng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dòng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máu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khoảng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chết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FDFBFC51-2AEC-458F-A187-A5A68D519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5" y="1714263"/>
            <a:ext cx="9951720" cy="3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5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B4C14-23C9-4687-9C8E-AC479D72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32" y="35379"/>
            <a:ext cx="10515600" cy="970462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PaO2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A883B1-89CF-4F44-AF7B-893CC664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Giảm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thông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khí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</a:t>
            </a:r>
            <a:r>
              <a:rPr lang="vi-VN" dirty="0">
                <a:latin typeface="Arial" charset="0"/>
                <a:ea typeface="Arial" charset="0"/>
                <a:cs typeface="Arial" charset="0"/>
              </a:rPr>
              <a:t>ư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ới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máu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V/Q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F8960E2-4288-4043-BB4D-0E815EC6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7" y="2160951"/>
            <a:ext cx="5600699" cy="43835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5E523DB-6831-47E7-9F36-85121F80C694}"/>
              </a:ext>
            </a:extLst>
          </p:cNvPr>
          <p:cNvSpPr/>
          <p:nvPr/>
        </p:nvSpPr>
        <p:spPr>
          <a:xfrm>
            <a:off x="7537269" y="2769326"/>
            <a:ext cx="3713117" cy="2835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FiO2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PaO2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391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1739C3-EEEF-4986-98CB-C26BD124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Cách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shunt: PaO2/ FiO2</a:t>
            </a:r>
            <a:b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6131" y="1368088"/>
            <a:ext cx="10515600" cy="435133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6F1FA6A9-326B-426D-8D73-1463ABFEC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35952"/>
              </p:ext>
            </p:extLst>
          </p:nvPr>
        </p:nvGraphicFramePr>
        <p:xfrm>
          <a:off x="1035955" y="1505278"/>
          <a:ext cx="9349016" cy="1492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313">
                  <a:extLst>
                    <a:ext uri="{9D8B030D-6E8A-4147-A177-3AD203B41FA5}">
                      <a16:colId xmlns="" xmlns:a16="http://schemas.microsoft.com/office/drawing/2014/main" val="3295405462"/>
                    </a:ext>
                  </a:extLst>
                </a:gridCol>
                <a:gridCol w="7755703">
                  <a:extLst>
                    <a:ext uri="{9D8B030D-6E8A-4147-A177-3AD203B41FA5}">
                      <a16:colId xmlns="" xmlns:a16="http://schemas.microsoft.com/office/drawing/2014/main" val="2433767869"/>
                    </a:ext>
                  </a:extLst>
                </a:gridCol>
              </a:tblGrid>
              <a:tr h="497387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PaO2/FiO2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6626100"/>
                  </a:ext>
                </a:extLst>
              </a:tr>
              <a:tr h="497387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chứng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96100601"/>
                  </a:ext>
                </a:extLst>
              </a:tr>
              <a:tr h="497387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&gt;350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Thừa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oxy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5600678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="" xmlns:a16="http://schemas.microsoft.com/office/drawing/2014/main" id="{9BD03155-459B-4123-910A-E10425DE0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269231"/>
              </p:ext>
            </p:extLst>
          </p:nvPr>
        </p:nvGraphicFramePr>
        <p:xfrm>
          <a:off x="1035955" y="2997439"/>
          <a:ext cx="9349016" cy="2514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310">
                  <a:extLst>
                    <a:ext uri="{9D8B030D-6E8A-4147-A177-3AD203B41FA5}">
                      <a16:colId xmlns="" xmlns:a16="http://schemas.microsoft.com/office/drawing/2014/main" val="824614773"/>
                    </a:ext>
                  </a:extLst>
                </a:gridCol>
                <a:gridCol w="7788706">
                  <a:extLst>
                    <a:ext uri="{9D8B030D-6E8A-4147-A177-3AD203B41FA5}">
                      <a16:colId xmlns="" xmlns:a16="http://schemas.microsoft.com/office/drawing/2014/main" val="2982254047"/>
                    </a:ext>
                  </a:extLst>
                </a:gridCol>
              </a:tblGrid>
              <a:tr h="823113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PaO2/FiO2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25219032"/>
                  </a:ext>
                </a:extLst>
              </a:tr>
              <a:tr h="845744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– 500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100 </a:t>
                      </a:r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thì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 shunt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 shunt = (500 – PaO2/FiO2) x 5%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87312705"/>
                  </a:ext>
                </a:extLst>
              </a:tr>
              <a:tr h="845744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 </a:t>
                      </a:r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thì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 shunt 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 shunt = (100 – PaO2/FiO2) x 5%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34218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3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C104B3-EB45-4594-A901-C322B5A1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9" y="202069"/>
            <a:ext cx="10515600" cy="794130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PaO2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79E329-C015-4EE5-8597-69F9E7D9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561"/>
            <a:ext cx="10515600" cy="4351338"/>
          </a:xfrm>
        </p:spPr>
        <p:txBody>
          <a:bodyPr/>
          <a:lstStyle/>
          <a:p>
            <a:r>
              <a:rPr lang="en-US" dirty="0"/>
              <a:t>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shunt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B48CAFFF-95B1-478D-B294-D5CB47F4EA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0639" y="1878994"/>
          <a:ext cx="10515599" cy="2676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26">
                  <a:extLst>
                    <a:ext uri="{9D8B030D-6E8A-4147-A177-3AD203B41FA5}">
                      <a16:colId xmlns="" xmlns:a16="http://schemas.microsoft.com/office/drawing/2014/main" val="135017495"/>
                    </a:ext>
                  </a:extLst>
                </a:gridCol>
                <a:gridCol w="8303273">
                  <a:extLst>
                    <a:ext uri="{9D8B030D-6E8A-4147-A177-3AD203B41FA5}">
                      <a16:colId xmlns="" xmlns:a16="http://schemas.microsoft.com/office/drawing/2014/main" val="1426130026"/>
                    </a:ext>
                  </a:extLst>
                </a:gridCol>
              </a:tblGrid>
              <a:tr h="53533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Shunt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53256390"/>
                  </a:ext>
                </a:extLst>
              </a:tr>
              <a:tr h="53533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–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Shunt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bệnh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lâm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sàng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90029813"/>
                  </a:ext>
                </a:extLst>
              </a:tr>
              <a:tr h="53533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–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Shunt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đáng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kể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mạch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thần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bất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890913"/>
                  </a:ext>
                </a:extLst>
              </a:tr>
              <a:tr h="53533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mạch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1968311"/>
                  </a:ext>
                </a:extLst>
              </a:tr>
              <a:tr h="53533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Giới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hạn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8349428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99CD00A-5795-4A2B-95F3-F1662F0499AF}"/>
              </a:ext>
            </a:extLst>
          </p:cNvPr>
          <p:cNvSpPr/>
          <p:nvPr/>
        </p:nvSpPr>
        <p:spPr>
          <a:xfrm>
            <a:off x="838200" y="5045756"/>
            <a:ext cx="10761617" cy="1306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shunt: PaO2/FiO2 = 80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Shunt = 5% (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sinh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bình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ư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ờng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luôn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có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) + 20% (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giảm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từ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500  100) + 5%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giảm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từ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100 -&gt; 80)= 30% 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phải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điều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trị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hô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hấp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mạch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tích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cực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28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E347D7-07B0-4D00-AA9F-3EE6DCC3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6" y="1619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PaO2: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hỗ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trợ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theo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dõi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trị</a:t>
            </a:r>
            <a:endParaRPr lang="en-US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734B47-CCAE-4822-AC45-6A218EF39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34" y="1303111"/>
            <a:ext cx="10515600" cy="4351338"/>
          </a:xfrm>
        </p:spPr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oxy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</a:t>
            </a:r>
            <a:r>
              <a:rPr lang="en-US" b="1" dirty="0"/>
              <a:t> PaO2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đoán</a:t>
            </a:r>
            <a:r>
              <a:rPr lang="en-US" b="1" dirty="0"/>
              <a:t> = 5 FiO2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2325536F-B72C-47D4-B522-BE9BEFB2F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8680"/>
              </p:ext>
            </p:extLst>
          </p:nvPr>
        </p:nvGraphicFramePr>
        <p:xfrm>
          <a:off x="673462" y="1827394"/>
          <a:ext cx="10874104" cy="4364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942">
                  <a:extLst>
                    <a:ext uri="{9D8B030D-6E8A-4147-A177-3AD203B41FA5}">
                      <a16:colId xmlns="" xmlns:a16="http://schemas.microsoft.com/office/drawing/2014/main" val="3001040219"/>
                    </a:ext>
                  </a:extLst>
                </a:gridCol>
                <a:gridCol w="8193162">
                  <a:extLst>
                    <a:ext uri="{9D8B030D-6E8A-4147-A177-3AD203B41FA5}">
                      <a16:colId xmlns="" xmlns:a16="http://schemas.microsoft.com/office/drawing/2014/main" val="2698812093"/>
                    </a:ext>
                  </a:extLst>
                </a:gridCol>
              </a:tblGrid>
              <a:tr h="610363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PaO2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87717707"/>
                  </a:ext>
                </a:extLst>
              </a:tr>
              <a:tr h="938509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PaO2 &lt;60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oxy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đ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tang FiO2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xem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xét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sử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dụng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dụng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cụ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hỗ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trợ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hô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hấp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FiO2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cao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h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ơ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77274648"/>
                  </a:ext>
                </a:extLst>
              </a:tr>
              <a:tr h="938509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&lt; PaO2 &lt;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oxy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nó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FiO2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FiO2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hiện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tại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là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đủ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cho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bệnh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nhân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04703728"/>
                  </a:ext>
                </a:extLst>
              </a:tr>
              <a:tr h="938509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100&lt; PaO2 &lt; PaO2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đoán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oxy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FiO2 đ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ng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 oxy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11727433"/>
                  </a:ext>
                </a:extLst>
              </a:tr>
              <a:tr h="938509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PaO2 &gt; PaO2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đoán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oxy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tay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ng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 đ</a:t>
                      </a:r>
                      <a:r>
                        <a:rPr lang="vi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oxy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gây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oxy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79597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4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68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MỤC TIÊU</a:t>
            </a:r>
            <a:endParaRPr lang="en-US" sz="54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150780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Chỉ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định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chống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chỉ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định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KMĐM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tích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chỉ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oxy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máu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tích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rối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loạn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kiềm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theo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thống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Trình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bày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nguyên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nhân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cách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xử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trí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rối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loạn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kiềm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27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C2D6B3-E6E4-449C-B514-16E4604F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Nguyên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nhân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suy</a:t>
            </a:r>
            <a:r>
              <a:rPr lang="en-US" sz="5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hô</a:t>
            </a:r>
            <a:r>
              <a:rPr lang="en-US" sz="5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hấp</a:t>
            </a:r>
            <a:r>
              <a:rPr lang="en-US" sz="54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7AC54A8F-6A8B-43A6-A170-CEDF97926C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912214"/>
              </p:ext>
            </p:extLst>
          </p:nvPr>
        </p:nvGraphicFramePr>
        <p:xfrm>
          <a:off x="641168" y="1325563"/>
          <a:ext cx="10020300" cy="4248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5075">
                  <a:extLst>
                    <a:ext uri="{9D8B030D-6E8A-4147-A177-3AD203B41FA5}">
                      <a16:colId xmlns="" xmlns:a16="http://schemas.microsoft.com/office/drawing/2014/main" val="2642338951"/>
                    </a:ext>
                  </a:extLst>
                </a:gridCol>
                <a:gridCol w="2505075">
                  <a:extLst>
                    <a:ext uri="{9D8B030D-6E8A-4147-A177-3AD203B41FA5}">
                      <a16:colId xmlns="" xmlns:a16="http://schemas.microsoft.com/office/drawing/2014/main" val="1341288160"/>
                    </a:ext>
                  </a:extLst>
                </a:gridCol>
                <a:gridCol w="2505075">
                  <a:extLst>
                    <a:ext uri="{9D8B030D-6E8A-4147-A177-3AD203B41FA5}">
                      <a16:colId xmlns="" xmlns:a16="http://schemas.microsoft.com/office/drawing/2014/main" val="621199617"/>
                    </a:ext>
                  </a:extLst>
                </a:gridCol>
                <a:gridCol w="2505075">
                  <a:extLst>
                    <a:ext uri="{9D8B030D-6E8A-4147-A177-3AD203B41FA5}">
                      <a16:colId xmlns="" xmlns:a16="http://schemas.microsoft.com/office/drawing/2014/main" val="2508918156"/>
                    </a:ext>
                  </a:extLst>
                </a:gridCol>
              </a:tblGrid>
              <a:tr h="106215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AaDO2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3150862"/>
                  </a:ext>
                </a:extLst>
              </a:tr>
              <a:tr h="106215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 </a:t>
                      </a:r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oxy </a:t>
                      </a:r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/BT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62942027"/>
                  </a:ext>
                </a:extLst>
              </a:tr>
              <a:tr h="106215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 </a:t>
                      </a:r>
                      <a:r>
                        <a:rPr lang="en-US" sz="2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CO2 </a:t>
                      </a:r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BT/↓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BT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67571308"/>
                  </a:ext>
                </a:extLst>
              </a:tr>
              <a:tr h="106215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hỗn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  <a:p>
                      <a:pPr algn="ctr"/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  <a:p>
                      <a:pPr algn="ctr"/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82658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5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BFA29-74FD-4710-A87F-F7019C08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930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b</a:t>
            </a:r>
            <a:r>
              <a:rPr lang="vi-VN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ư</a:t>
            </a:r>
            <a:r>
              <a:rPr lang="en-US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ớc</a:t>
            </a:r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tích</a:t>
            </a:r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khí</a:t>
            </a:r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máu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272D02-E1C1-4B75-92F8-7C8733212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83" y="1442493"/>
            <a:ext cx="11066417" cy="51019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1: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Kiểm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tra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khí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máu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đúng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hay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sai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2: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hay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kiềm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3: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Hô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hấp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hay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hóa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4: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tăng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AG hay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không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5: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Ngoài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tăng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AG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còn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nào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khác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nữa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không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6: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vi-VN" dirty="0">
                <a:latin typeface="Arial" charset="0"/>
                <a:ea typeface="Arial" charset="0"/>
                <a:cs typeface="Arial" charset="0"/>
              </a:rPr>
              <a:t>ơ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chế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bù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trừ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7: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Nếu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là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hô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hấp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thì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cấp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hay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mãn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9925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88C24E-F5B6-4C34-ADBE-D0C1DC9E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3" y="19530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vi-VN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ơ</a:t>
            </a:r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chế</a:t>
            </a:r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chỉnh</a:t>
            </a:r>
            <a:r>
              <a:rPr lang="en-US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kiềm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19510A-FD21-4D5B-AE1B-BD8AD0743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49" y="1322614"/>
            <a:ext cx="10515600" cy="4201206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vi-VN" dirty="0">
                <a:latin typeface="Arial" charset="0"/>
                <a:ea typeface="Arial" charset="0"/>
                <a:cs typeface="Arial" charset="0"/>
              </a:rPr>
              <a:t>3 cơ chế điều chỉnh </a:t>
            </a:r>
            <a:r>
              <a:rPr lang="vi-VN" dirty="0" smtClean="0">
                <a:latin typeface="Arial" charset="0"/>
                <a:ea typeface="Arial" charset="0"/>
                <a:cs typeface="Arial" charset="0"/>
              </a:rPr>
              <a:t>toan-kiềm:</a:t>
            </a:r>
            <a:endParaRPr lang="vi-VN" dirty="0">
              <a:latin typeface="Arial" charset="0"/>
              <a:ea typeface="Arial" charset="0"/>
              <a:cs typeface="Arial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Hô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hấp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(CO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đệm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trong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máu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:  carbonic acid/bicarbonate, phosphate buffers,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Hb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Thận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(HCO3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68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6391D864-2DA9-4348-A964-1ECADC58540B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535577" y="541429"/>
                <a:ext cx="11338560" cy="6055314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Các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hệ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đệm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: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phản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ứng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nhanh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	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Nội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bào</a:t>
                </a:r>
                <a:endParaRPr lang="en-US" sz="2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Ngoại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bào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: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quan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trọng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𝐻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𝑂</m:t>
                    </m:r>
                  </m:oMath>
                </a14:m>
                <a:r>
                  <a:rPr lang="en-US" sz="3600" dirty="0">
                    <a:latin typeface="Arial" charset="0"/>
                    <a:ea typeface="Arial" charset="0"/>
                    <a:cs typeface="Arial" charset="0"/>
                  </a:rPr>
                  <a:t>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𝐶𝑂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3600" dirty="0">
                    <a:latin typeface="Arial" charset="0"/>
                    <a:ea typeface="Arial" charset="0"/>
                    <a:cs typeface="Arial" charset="0"/>
                  </a:rPr>
                  <a:t> ↔  H2CO3  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𝐻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3600" dirty="0">
                    <a:latin typeface="Arial" charset="0"/>
                    <a:ea typeface="Arial" charset="0"/>
                    <a:cs typeface="Arial" charset="0"/>
                  </a:rPr>
                  <a:t> + HCO3 –</a:t>
                </a:r>
                <a:endParaRPr lang="en-US" sz="2800" dirty="0">
                  <a:latin typeface="Arial" charset="0"/>
                  <a:ea typeface="Arial" charset="0"/>
                  <a:cs typeface="Arial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Vai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trò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của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thận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: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phản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ứng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chậm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Thận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thải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H+ d</a:t>
                </a:r>
                <a:r>
                  <a:rPr lang="vi-VN" sz="2800" dirty="0">
                    <a:latin typeface="Arial" charset="0"/>
                    <a:ea typeface="Arial" charset="0"/>
                    <a:cs typeface="Arial" charset="0"/>
                  </a:rPr>
                  <a:t>ư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ới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dạng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NH4+ ra n</a:t>
                </a:r>
                <a:r>
                  <a:rPr lang="vi-VN" sz="2800" dirty="0">
                    <a:latin typeface="Arial" charset="0"/>
                    <a:ea typeface="Arial" charset="0"/>
                    <a:cs typeface="Arial" charset="0"/>
                  </a:rPr>
                  <a:t>ư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ớc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tiểu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(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ống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l</a:t>
                </a:r>
                <a:r>
                  <a:rPr lang="vi-VN" sz="2800" dirty="0">
                    <a:latin typeface="Arial" charset="0"/>
                    <a:ea typeface="Arial" charset="0"/>
                    <a:cs typeface="Arial" charset="0"/>
                  </a:rPr>
                  <a:t>ư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ợn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xa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Tái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hấp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thu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HCO3- (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ống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l</a:t>
                </a:r>
                <a:r>
                  <a:rPr lang="vi-VN" sz="2800" dirty="0">
                    <a:latin typeface="Arial" charset="0"/>
                    <a:ea typeface="Arial" charset="0"/>
                    <a:cs typeface="Arial" charset="0"/>
                  </a:rPr>
                  <a:t>ư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ợn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gần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Vai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trò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của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hệ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hô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hấp</a:t>
                </a:r>
                <a:r>
                  <a:rPr lang="en-US" sz="3200" dirty="0">
                    <a:latin typeface="Arial" charset="0"/>
                    <a:ea typeface="Arial" charset="0"/>
                    <a:cs typeface="Arial" charset="0"/>
                  </a:rPr>
                  <a:t>: </a:t>
                </a:r>
                <a:r>
                  <a:rPr lang="en-US" sz="3200" dirty="0" err="1">
                    <a:latin typeface="Arial" charset="0"/>
                    <a:ea typeface="Arial" charset="0"/>
                    <a:cs typeface="Arial" charset="0"/>
                  </a:rPr>
                  <a:t>nhanh</a:t>
                </a:r>
                <a:endParaRPr lang="en-US" sz="3200" dirty="0">
                  <a:latin typeface="Arial" charset="0"/>
                  <a:ea typeface="Arial" charset="0"/>
                  <a:cs typeface="Arial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Toan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chuyển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hóa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 </a:t>
                </a:r>
                <a:r>
                  <a:rPr lang="en-US" sz="2800" dirty="0" err="1" smtClean="0">
                    <a:latin typeface="Arial" charset="0"/>
                    <a:ea typeface="Arial" charset="0"/>
                    <a:cs typeface="Arial" charset="0"/>
                  </a:rPr>
                  <a:t>tăng</a:t>
                </a:r>
                <a:r>
                  <a:rPr lang="en-US" sz="28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thông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</a:rPr>
                  <a:t>khí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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giảm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PaCO2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Kiềm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chuyển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hóa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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giảm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thông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2800" dirty="0" err="1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khí</a:t>
                </a:r>
                <a:r>
                  <a:rPr lang="en-US" sz="2800" dirty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 tang PaCO2. </a:t>
                </a:r>
                <a:endParaRPr lang="en-US" sz="2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32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391D864-2DA9-4348-A964-1ECADC5854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35577" y="541429"/>
                <a:ext cx="11338560" cy="6055314"/>
              </a:xfrm>
              <a:blipFill rotWithShape="0">
                <a:blip r:embed="rId2"/>
                <a:stretch>
                  <a:fillRect l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91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4" y="156119"/>
            <a:ext cx="11197046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sz="40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2 &amp;3: </a:t>
            </a:r>
            <a:r>
              <a:rPr lang="en-US" sz="40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sz="4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/ </a:t>
            </a:r>
            <a:r>
              <a:rPr lang="en-US" sz="40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kiềm</a:t>
            </a:r>
            <a:r>
              <a:rPr lang="en-US" sz="4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? </a:t>
            </a:r>
            <a:r>
              <a:rPr lang="en-US" sz="40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Hô</a:t>
            </a:r>
            <a:r>
              <a:rPr lang="en-US" sz="4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hấp</a:t>
            </a:r>
            <a:r>
              <a:rPr lang="en-US" sz="4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40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sz="4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sz="4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4" name="Content Placeholder 7" descr="A picture containing object&#10;&#10;Description automatically generated">
            <a:extLst>
              <a:ext uri="{FF2B5EF4-FFF2-40B4-BE49-F238E27FC236}">
                <a16:creationId xmlns="" xmlns:a16="http://schemas.microsoft.com/office/drawing/2014/main" id="{FEC03A37-834B-410C-A8C7-B35E3FE74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" y="1481682"/>
            <a:ext cx="10818223" cy="5036684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="" xmlns:a16="http://schemas.microsoft.com/office/drawing/2014/main" id="{D39E4E82-F9E7-4E22-BCA2-4B464B0A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753" y="1481682"/>
            <a:ext cx="4454435" cy="934947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sz="28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(pH &lt; 7.35), </a:t>
            </a:r>
            <a:r>
              <a:rPr lang="en-US" sz="28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sz="28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nặng</a:t>
            </a:r>
            <a:r>
              <a:rPr lang="en-US" sz="28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(pH &lt;7.2)</a:t>
            </a:r>
            <a:endParaRPr lang="en-US" sz="28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524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339000"/>
            <a:ext cx="10515600" cy="862784"/>
          </a:xfrm>
        </p:spPr>
        <p:txBody>
          <a:bodyPr/>
          <a:lstStyle/>
          <a:p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Kiềm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(pH &gt; 7.45),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kiềm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nặng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(pH&gt;7.55)</a:t>
            </a:r>
            <a:endParaRPr lang="en-US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Content Placeholder 7" descr="A picture containing bird&#10;&#10;Description automatically generated">
            <a:extLst>
              <a:ext uri="{FF2B5EF4-FFF2-40B4-BE49-F238E27FC236}">
                <a16:creationId xmlns="" xmlns:a16="http://schemas.microsoft.com/office/drawing/2014/main" id="{F9AD78F8-2A79-444B-9946-79A79CB15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0" y="1664562"/>
            <a:ext cx="10871156" cy="3808775"/>
          </a:xfrm>
        </p:spPr>
      </p:pic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730E91C4-8CF1-4D7C-AF66-A6DCE201B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061" y="6134281"/>
            <a:ext cx="7587345" cy="63227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pH </a:t>
            </a:r>
            <a:r>
              <a:rPr lang="en-US" sz="24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giảm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 </a:t>
            </a:r>
            <a:r>
              <a:rPr lang="en-US" sz="24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ức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chế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 TKTW, pH </a:t>
            </a:r>
            <a:r>
              <a:rPr lang="en-US" sz="24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tăng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 </a:t>
            </a:r>
            <a:r>
              <a:rPr lang="en-US" sz="24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kích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thích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 TKTW</a:t>
            </a:r>
            <a:endParaRPr lang="en-US" sz="24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95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E4DA81-17B6-4E16-BAA4-F5D54EB33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25"/>
            <a:ext cx="10515600" cy="955542"/>
          </a:xfrm>
        </p:spPr>
        <p:txBody>
          <a:bodyPr/>
          <a:lstStyle/>
          <a:p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Nếu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là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hô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hấp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thì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cấp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hay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mãn</a:t>
            </a:r>
            <a:endParaRPr lang="en-US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Content Placeholder 7" descr="A picture containing object, clock&#10;&#10;Description automatically generated">
            <a:extLst>
              <a:ext uri="{FF2B5EF4-FFF2-40B4-BE49-F238E27FC236}">
                <a16:creationId xmlns="" xmlns:a16="http://schemas.microsoft.com/office/drawing/2014/main" id="{5D9CC243-F358-46DE-B42C-E62163ADB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5" y="1567543"/>
            <a:ext cx="6304049" cy="4457700"/>
          </a:xfrm>
        </p:spPr>
      </p:pic>
      <p:pic>
        <p:nvPicPr>
          <p:cNvPr id="10" name="Picture 9" descr="A picture containing object, clock&#10;&#10;Description automatically generated">
            <a:extLst>
              <a:ext uri="{FF2B5EF4-FFF2-40B4-BE49-F238E27FC236}">
                <a16:creationId xmlns="" xmlns:a16="http://schemas.microsoft.com/office/drawing/2014/main" id="{51263BA4-98DF-458A-8C8B-6EAA6A55D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1567542"/>
            <a:ext cx="5868761" cy="44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1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15612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4: </a:t>
            </a:r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nếu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là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oan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54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tăng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AG?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AG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bình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thường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Bù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trừ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hô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hấp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như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thế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nào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rối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loạn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khác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di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kèm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31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2F835F37-F81E-41C6-8AFE-B1767BEC4F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577"/>
            <a:ext cx="6283234" cy="5904412"/>
          </a:xfrm>
        </p:spPr>
      </p:pic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="" xmlns:a16="http://schemas.microsoft.com/office/drawing/2014/main" id="{D5F469DD-0CAC-41B4-A828-376D1FD65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34" y="535577"/>
            <a:ext cx="5639344" cy="55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2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5943" y="231957"/>
            <a:ext cx="11612880" cy="64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CHỈ ĐỊNH</a:t>
            </a:r>
            <a:endParaRPr lang="en-US" sz="5400" b="1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754" y="1329237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Đánh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rối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loạn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kiềm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Đánh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tình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trạng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oxy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máu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Đánh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tình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trạng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thông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khí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dõi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tiên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</a:t>
            </a:r>
            <a:r>
              <a:rPr lang="vi-VN" dirty="0" smtClean="0">
                <a:latin typeface="Arial" charset="0"/>
                <a:ea typeface="Arial" charset="0"/>
                <a:cs typeface="Arial" charset="0"/>
              </a:rPr>
              <a:t>ư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ợng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bệnh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Đánh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theo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dõi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quá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trình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giúp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thở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cung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cấp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oxy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90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71154"/>
          </a:xfrm>
        </p:spPr>
        <p:txBody>
          <a:bodyPr>
            <a:normAutofit/>
          </a:bodyPr>
          <a:lstStyle/>
          <a:p>
            <a:r>
              <a:rPr lang="en-US" sz="5400" b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Anion gap (AG)</a:t>
            </a:r>
            <a:endParaRPr lang="en-US" sz="5400" b="1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503" y="1071155"/>
                <a:ext cx="11440886" cy="546027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AG = Na – (HCO3</a:t>
                </a:r>
                <a:r>
                  <a:rPr lang="en-US" baseline="30000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-</a:t>
                </a:r>
                <a:r>
                  <a:rPr lang="en-US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 +Cl</a:t>
                </a:r>
                <a:r>
                  <a:rPr lang="en-US" baseline="30000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-</a:t>
                </a:r>
                <a:r>
                  <a:rPr lang="en-US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) </a:t>
                </a:r>
                <a:r>
                  <a:rPr lang="en-US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(</a:t>
                </a:r>
                <a:r>
                  <a:rPr lang="en-US" dirty="0" err="1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bt</a:t>
                </a:r>
                <a:r>
                  <a:rPr lang="en-US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: 12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vi-VN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m:rPr>
                        <m:sty m:val="p"/>
                      </m:rPr>
                      <a:rPr lang="vi-VN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me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q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/L)</a:t>
                </a:r>
                <a:endParaRPr lang="en-US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Toan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chuyển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hóa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AG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bt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do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mất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HCO3</a:t>
                </a:r>
                <a:r>
                  <a:rPr lang="en-US" sz="3000" baseline="30000" dirty="0" smtClean="0">
                    <a:latin typeface="Arial" charset="0"/>
                    <a:ea typeface="Arial" charset="0"/>
                    <a:cs typeface="Arial" charset="0"/>
                  </a:rPr>
                  <a:t>-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qua 2 c</a:t>
                </a:r>
                <a:r>
                  <a:rPr lang="vi-VN" sz="3000" dirty="0" smtClean="0">
                    <a:latin typeface="Arial" charset="0"/>
                    <a:ea typeface="Arial" charset="0"/>
                    <a:cs typeface="Arial" charset="0"/>
                  </a:rPr>
                  <a:t>ơ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chế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:</a:t>
                </a:r>
              </a:p>
              <a:p>
                <a:pPr lvl="1">
                  <a:lnSpc>
                    <a:spcPct val="100000"/>
                  </a:lnSpc>
                  <a:buFont typeface="Wingdings" charset="2"/>
                  <a:buChar char="Ø"/>
                </a:pP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Mất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HCO3</a:t>
                </a:r>
                <a:r>
                  <a:rPr lang="en-US" sz="3000" baseline="30000" dirty="0" smtClean="0">
                    <a:latin typeface="Arial" charset="0"/>
                    <a:ea typeface="Arial" charset="0"/>
                    <a:cs typeface="Arial" charset="0"/>
                  </a:rPr>
                  <a:t>-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qua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thận</a:t>
                </a:r>
                <a:r>
                  <a:rPr lang="en-US" sz="3000" dirty="0"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tiêu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hóa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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thận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bù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trừ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bằng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cách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tái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hấp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thu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CL</a:t>
                </a:r>
                <a:r>
                  <a:rPr lang="en-US" sz="3000" baseline="30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-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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còn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đ</a:t>
                </a:r>
                <a:r>
                  <a:rPr lang="vi-VN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ư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ợc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gọi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là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b="1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“ </a:t>
                </a:r>
                <a:r>
                  <a:rPr lang="en-US" sz="3000" b="1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toan</a:t>
                </a:r>
                <a:r>
                  <a:rPr lang="en-US" sz="3000" b="1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b="1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chuyển</a:t>
                </a:r>
                <a:r>
                  <a:rPr lang="en-US" sz="3000" b="1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b="1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hóa</a:t>
                </a:r>
                <a:r>
                  <a:rPr lang="en-US" sz="3000" b="1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b="1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tăng</a:t>
                </a:r>
                <a:r>
                  <a:rPr lang="en-US" sz="3000" b="1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Cl</a:t>
                </a:r>
                <a:r>
                  <a:rPr lang="en-US" sz="3000" b="1" baseline="30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-</a:t>
                </a:r>
                <a:r>
                  <a:rPr lang="en-US" sz="3000" b="1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”</a:t>
                </a:r>
              </a:p>
              <a:p>
                <a:pPr lvl="1">
                  <a:lnSpc>
                    <a:spcPct val="100000"/>
                  </a:lnSpc>
                  <a:buFont typeface="Wingdings" charset="2"/>
                  <a:buChar char="Ø"/>
                </a:pP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Mất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HCO3</a:t>
                </a:r>
                <a:r>
                  <a:rPr lang="en-US" sz="3000" baseline="30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-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do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trung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hòa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với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acid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cố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định</a:t>
                </a:r>
                <a:endParaRPr lang="en-US" sz="3000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Toan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chuyển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hóa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tăng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AG: do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nhiễm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các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acid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cố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định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dirty="0">
                    <a:latin typeface="Arial" charset="0"/>
                    <a:ea typeface="Arial" charset="0"/>
                    <a:cs typeface="Arial" charset="0"/>
                  </a:rPr>
                  <a:t>	</a:t>
                </a:r>
                <a:r>
                  <a:rPr lang="en-US" sz="2600" dirty="0" smtClean="0">
                    <a:latin typeface="Arial" charset="0"/>
                    <a:ea typeface="Arial" charset="0"/>
                    <a:cs typeface="Arial" charset="0"/>
                  </a:rPr>
                  <a:t>HX + NaHCO3 = </a:t>
                </a:r>
                <a:r>
                  <a:rPr lang="en-US" sz="2600" dirty="0" err="1" smtClean="0">
                    <a:latin typeface="Arial" charset="0"/>
                    <a:ea typeface="Arial" charset="0"/>
                    <a:cs typeface="Arial" charset="0"/>
                  </a:rPr>
                  <a:t>NaX</a:t>
                </a:r>
                <a:r>
                  <a:rPr lang="en-US" sz="2600" dirty="0" smtClean="0">
                    <a:latin typeface="Arial" charset="0"/>
                    <a:ea typeface="Arial" charset="0"/>
                    <a:cs typeface="Arial" charset="0"/>
                  </a:rPr>
                  <a:t> + H2O + CO2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X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là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anion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của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acid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cố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định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không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đo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đ</a:t>
                </a:r>
                <a:r>
                  <a:rPr lang="vi-VN" sz="3000" dirty="0" smtClean="0">
                    <a:latin typeface="Arial" charset="0"/>
                    <a:ea typeface="Arial" charset="0"/>
                    <a:cs typeface="Arial" charset="0"/>
                  </a:rPr>
                  <a:t>ư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</a:rPr>
                  <a:t>ợc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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mất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HCO3</a:t>
                </a:r>
                <a:r>
                  <a:rPr lang="en-US" sz="3000" baseline="30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-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 AG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tăng</a:t>
                </a:r>
                <a:endParaRPr lang="en-US" sz="3000" dirty="0" smtClean="0">
                  <a:latin typeface="Arial" charset="0"/>
                  <a:ea typeface="Arial" charset="0"/>
                  <a:cs typeface="Arial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Trường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hợp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nào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nhiễm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acid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cố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định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nh</a:t>
                </a:r>
                <a:r>
                  <a:rPr lang="vi-VN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ư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ng AG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không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 </a:t>
                </a:r>
                <a:r>
                  <a:rPr lang="en-US" sz="3000" dirty="0" err="1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tăng</a:t>
                </a:r>
                <a:r>
                  <a:rPr lang="en-US" sz="3000" dirty="0" smtClean="0">
                    <a:latin typeface="Arial" charset="0"/>
                    <a:ea typeface="Arial" charset="0"/>
                    <a:cs typeface="Arial" charset="0"/>
                    <a:sym typeface="Wingdings" panose="05000000000000000000" pitchFamily="2" charset="2"/>
                  </a:rPr>
                  <a:t>?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503" y="1071155"/>
                <a:ext cx="11440886" cy="5460274"/>
              </a:xfrm>
              <a:blipFill rotWithShape="0">
                <a:blip r:embed="rId2"/>
                <a:stretch>
                  <a:fillRect l="-1279" t="-1229" r="-320" b="-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515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4503" y="156754"/>
            <a:ext cx="5669279" cy="6609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82" y="156754"/>
            <a:ext cx="6309361" cy="66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0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63" y="85227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ống</a:t>
            </a:r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thận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828" y="1410790"/>
            <a:ext cx="11390811" cy="53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8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sz="48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48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sz="48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48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sz="48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AG </a:t>
            </a:r>
            <a:r>
              <a:rPr lang="en-US" sz="48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bt</a:t>
            </a:r>
            <a:endParaRPr lang="en-US" sz="48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Do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mất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HCO3</a:t>
            </a:r>
            <a:r>
              <a:rPr lang="en-US" sz="3200" baseline="300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qua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đ</a:t>
            </a:r>
            <a:r>
              <a:rPr lang="vi-VN" sz="3200" dirty="0" smtClean="0">
                <a:latin typeface="Arial" charset="0"/>
                <a:ea typeface="Arial" charset="0"/>
                <a:cs typeface="Arial" charset="0"/>
              </a:rPr>
              <a:t>ư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ờng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tiêu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qua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thận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ống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thận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Thận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chức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năng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bài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tiết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H+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tái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hấp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thu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HCO3</a:t>
            </a:r>
            <a:r>
              <a:rPr lang="en-US" sz="2800" baseline="30000" dirty="0" smtClean="0">
                <a:latin typeface="Arial" charset="0"/>
                <a:ea typeface="Arial" charset="0"/>
                <a:cs typeface="Arial" charset="0"/>
              </a:rPr>
              <a:t>-</a:t>
            </a:r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Thận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bài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tiết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H+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ra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nước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tiểu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d</a:t>
            </a:r>
            <a:r>
              <a:rPr lang="vi-VN" sz="2800" dirty="0" smtClean="0">
                <a:latin typeface="Arial" charset="0"/>
                <a:ea typeface="Arial" charset="0"/>
                <a:cs typeface="Arial" charset="0"/>
              </a:rPr>
              <a:t>ư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ới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dạng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NH4</a:t>
            </a:r>
            <a:r>
              <a:rPr lang="en-US" sz="2800" baseline="30000" dirty="0" smtClean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28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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khi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thận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có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vấn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đề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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giảm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bài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tiết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H</a:t>
            </a:r>
            <a:r>
              <a:rPr lang="en-US" sz="2800" baseline="300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+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 NH4</a:t>
            </a:r>
            <a:r>
              <a:rPr lang="en-US" sz="2800" baseline="300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+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trong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n</a:t>
            </a:r>
            <a:r>
              <a:rPr lang="vi-VN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ư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ớc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tiểu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giảm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và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ng</a:t>
            </a:r>
            <a:r>
              <a:rPr lang="vi-VN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ư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ợc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lại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. </a:t>
            </a:r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42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6EDCF7-38EE-46E2-95BD-42AA7986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0386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AG </a:t>
            </a:r>
            <a:r>
              <a:rPr lang="en-US" sz="48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niệu</a:t>
            </a:r>
            <a:endParaRPr lang="en-US" sz="48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8D6415-5241-4B7C-9BCC-A491B461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03" y="1198607"/>
            <a:ext cx="11140440" cy="548957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1.Khái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niệm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AG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niệu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: ion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niệu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Na + Ca + K + Mg + NH4+ = Cl + HCO3 + PO4 + SO4 + HX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è"/>
            </a:pP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AG </a:t>
            </a:r>
            <a:r>
              <a:rPr lang="en-US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niệu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= Na + K - Cl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HCO3 + PO4 + SO4 + HX – (NH4+…) ( </a:t>
            </a:r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thành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phần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máy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không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đo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 đ</a:t>
            </a:r>
            <a:r>
              <a:rPr lang="vi-VN" i="1" dirty="0">
                <a:latin typeface="Arial" charset="0"/>
                <a:ea typeface="Arial" charset="0"/>
                <a:cs typeface="Arial" charset="0"/>
              </a:rPr>
              <a:t>ư</a:t>
            </a:r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ợc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2.Mất HCO3</a:t>
            </a:r>
            <a:r>
              <a:rPr lang="en-US" baseline="300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qua đ</a:t>
            </a:r>
            <a:r>
              <a:rPr lang="vi-VN" dirty="0">
                <a:latin typeface="Arial" charset="0"/>
                <a:ea typeface="Arial" charset="0"/>
                <a:cs typeface="Arial" charset="0"/>
              </a:rPr>
              <a:t>ư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ờng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tiêu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(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thận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bình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th</a:t>
            </a:r>
            <a:r>
              <a:rPr lang="vi-VN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ư</a:t>
            </a: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ờng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)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NH4</a:t>
            </a:r>
            <a:r>
              <a:rPr lang="en-US" baseline="300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+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vẫn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đc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tạo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ra  AG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&lt; 0</a:t>
            </a:r>
            <a:endParaRPr lang="en-US" dirty="0">
              <a:latin typeface="Arial" charset="0"/>
              <a:ea typeface="Arial" charset="0"/>
              <a:cs typeface="Arial" charset="0"/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Mất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HCO3</a:t>
            </a:r>
            <a:r>
              <a:rPr lang="en-US" baseline="300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do </a:t>
            </a: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thận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(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toan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hóa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ống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thận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)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giảm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tạo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NH4</a:t>
            </a:r>
            <a:r>
              <a:rPr lang="en-US" baseline="30000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+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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AG </a:t>
            </a:r>
            <a:r>
              <a:rPr lang="en-US" dirty="0" err="1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niệu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≥ 0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04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99ECE7-EF3C-41D7-B9D8-ED827873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308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AG</a:t>
            </a:r>
            <a:endParaRPr lang="en-US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C667BE-7241-4FB6-A976-0EC3CCBED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09" y="1290048"/>
            <a:ext cx="10515600" cy="4351338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tăng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AG đ</a:t>
            </a:r>
            <a:r>
              <a:rPr lang="vi-VN" dirty="0">
                <a:latin typeface="Arial" charset="0"/>
                <a:ea typeface="Arial" charset="0"/>
                <a:cs typeface="Arial" charset="0"/>
              </a:rPr>
              <a:t>ơ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n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thuần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hay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kèm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khác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?</a:t>
            </a:r>
          </a:p>
          <a:p>
            <a:pPr marL="457200" lvl="1" indent="0">
              <a:buNone/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AG </a:t>
            </a:r>
            <a:r>
              <a:rPr lang="en-US" b="1" dirty="0" err="1" smtClean="0">
                <a:latin typeface="Arial" charset="0"/>
                <a:ea typeface="Arial" charset="0"/>
                <a:cs typeface="Arial" charset="0"/>
              </a:rPr>
              <a:t>tăng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bao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nhiêu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thì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HCO3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trừ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giảm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bấy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nhiêu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l-GR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Δ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AG/</a:t>
            </a:r>
            <a:r>
              <a:rPr lang="el-GR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Δ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HCO3</a:t>
            </a:r>
          </a:p>
          <a:p>
            <a:pPr marL="457200" lvl="1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40F1BFF2-2FCB-42A2-A396-0C6311FAE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774467"/>
              </p:ext>
            </p:extLst>
          </p:nvPr>
        </p:nvGraphicFramePr>
        <p:xfrm>
          <a:off x="679992" y="3273097"/>
          <a:ext cx="10515599" cy="3198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208">
                  <a:extLst>
                    <a:ext uri="{9D8B030D-6E8A-4147-A177-3AD203B41FA5}">
                      <a16:colId xmlns="" xmlns:a16="http://schemas.microsoft.com/office/drawing/2014/main" val="428638272"/>
                    </a:ext>
                  </a:extLst>
                </a:gridCol>
                <a:gridCol w="8397391">
                  <a:extLst>
                    <a:ext uri="{9D8B030D-6E8A-4147-A177-3AD203B41FA5}">
                      <a16:colId xmlns="" xmlns:a16="http://schemas.microsoft.com/office/drawing/2014/main" val="2199894657"/>
                    </a:ext>
                  </a:extLst>
                </a:gridCol>
              </a:tblGrid>
              <a:tr h="729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dirty="0">
                          <a:latin typeface="Arial" charset="0"/>
                          <a:ea typeface="Arial" charset="0"/>
                          <a:cs typeface="Arial" charset="0"/>
                        </a:rPr>
                        <a:t>Δ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AG/</a:t>
                      </a:r>
                      <a:r>
                        <a:rPr lang="el-GR" sz="2400" dirty="0">
                          <a:latin typeface="Arial" charset="0"/>
                          <a:ea typeface="Arial" charset="0"/>
                          <a:cs typeface="Arial" charset="0"/>
                        </a:rPr>
                        <a:t>Δ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HCO3</a:t>
                      </a:r>
                    </a:p>
                    <a:p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C</a:t>
                      </a:r>
                      <a:r>
                        <a:rPr lang="vi-VN" sz="2400" dirty="0">
                          <a:latin typeface="Arial" charset="0"/>
                          <a:ea typeface="Arial" charset="0"/>
                          <a:cs typeface="Arial" charset="0"/>
                        </a:rPr>
                        <a:t>ơ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chế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toan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chuyển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hóa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7912038"/>
                  </a:ext>
                </a:extLst>
              </a:tr>
              <a:tr h="7293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Toan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chuyển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hóa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tang AG +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toan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chuyển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hóa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không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tang AG (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mất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them HCO3)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804394"/>
                  </a:ext>
                </a:extLst>
              </a:tr>
              <a:tr h="7293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1 –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Toan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chuyển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hóa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tang AG đ</a:t>
                      </a:r>
                      <a:r>
                        <a:rPr lang="vi-VN" sz="2400" dirty="0">
                          <a:latin typeface="Arial" charset="0"/>
                          <a:ea typeface="Arial" charset="0"/>
                          <a:cs typeface="Arial" charset="0"/>
                        </a:rPr>
                        <a:t>ơ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n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thuần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44274395"/>
                  </a:ext>
                </a:extLst>
              </a:tr>
              <a:tr h="7293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&gt;2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Toan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chuyển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hóa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tang AG +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kiềm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chuyển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hóa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(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làm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err="1">
                          <a:latin typeface="Arial" charset="0"/>
                          <a:ea typeface="Arial" charset="0"/>
                          <a:cs typeface="Arial" charset="0"/>
                        </a:rPr>
                        <a:t>giảm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HCO3)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0051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1B3F52BE-D933-49FB-A11C-BB67776C4A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7586"/>
            <a:ext cx="10150929" cy="5845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9766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0E58C105-4D09-4D2C-861B-B405B5A5B3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9" y="277586"/>
            <a:ext cx="11087100" cy="5959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7047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71435A8-BCD9-4F4C-A44C-E03B82FFB356}"/>
              </a:ext>
            </a:extLst>
          </p:cNvPr>
          <p:cNvSpPr/>
          <p:nvPr/>
        </p:nvSpPr>
        <p:spPr>
          <a:xfrm>
            <a:off x="549727" y="466044"/>
            <a:ext cx="2481943" cy="1191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68AB1C-6E6A-41CA-A139-30C6FB7BA7BD}"/>
              </a:ext>
            </a:extLst>
          </p:cNvPr>
          <p:cNvSpPr/>
          <p:nvPr/>
        </p:nvSpPr>
        <p:spPr>
          <a:xfrm>
            <a:off x="3771900" y="474209"/>
            <a:ext cx="2324100" cy="1208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D3649FD-E919-4464-A179-6CB499292856}"/>
              </a:ext>
            </a:extLst>
          </p:cNvPr>
          <p:cNvSpPr/>
          <p:nvPr/>
        </p:nvSpPr>
        <p:spPr>
          <a:xfrm>
            <a:off x="6988630" y="441552"/>
            <a:ext cx="2171700" cy="1240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kiềm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2476A11-1519-4724-B4A5-0259A556F5D0}"/>
              </a:ext>
            </a:extLst>
          </p:cNvPr>
          <p:cNvSpPr/>
          <p:nvPr/>
        </p:nvSpPr>
        <p:spPr>
          <a:xfrm>
            <a:off x="2495550" y="2270351"/>
            <a:ext cx="2171700" cy="1240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mãn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D1B930E-0F0A-4E24-B8EE-25C92F368D85}"/>
              </a:ext>
            </a:extLst>
          </p:cNvPr>
          <p:cNvSpPr/>
          <p:nvPr/>
        </p:nvSpPr>
        <p:spPr>
          <a:xfrm>
            <a:off x="5553075" y="3537404"/>
            <a:ext cx="2171700" cy="1240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 tang hay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3BA8F96-0727-4480-AE0C-89D28A758F3D}"/>
              </a:ext>
            </a:extLst>
          </p:cNvPr>
          <p:cNvSpPr/>
          <p:nvPr/>
        </p:nvSpPr>
        <p:spPr>
          <a:xfrm>
            <a:off x="2209800" y="5087935"/>
            <a:ext cx="2171700" cy="12684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tang AG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68F8893-0548-415E-9E5B-9720A2C62F21}"/>
              </a:ext>
            </a:extLst>
          </p:cNvPr>
          <p:cNvSpPr/>
          <p:nvPr/>
        </p:nvSpPr>
        <p:spPr>
          <a:xfrm>
            <a:off x="8610600" y="2303008"/>
            <a:ext cx="2171700" cy="1240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2ABDF04-DEE3-4794-8A18-6875E3AC82A3}"/>
              </a:ext>
            </a:extLst>
          </p:cNvPr>
          <p:cNvSpPr/>
          <p:nvPr/>
        </p:nvSpPr>
        <p:spPr>
          <a:xfrm>
            <a:off x="9182100" y="5087935"/>
            <a:ext cx="2171700" cy="1240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do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AG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C782417-E308-4243-BF4B-3EE7CC1B4798}"/>
              </a:ext>
            </a:extLst>
          </p:cNvPr>
          <p:cNvSpPr/>
          <p:nvPr/>
        </p:nvSpPr>
        <p:spPr>
          <a:xfrm>
            <a:off x="5902780" y="5087936"/>
            <a:ext cx="2171700" cy="1240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Albumin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739E5C57-FC3C-465D-A13A-6FC14CB1A95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031670" y="1062037"/>
            <a:ext cx="740230" cy="1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1352122B-4508-418A-B2D5-4C991B9CB93C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6096000" y="1062038"/>
            <a:ext cx="892630" cy="1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A83FA139-A51E-4084-A795-7BE907B77FD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074480" y="1682523"/>
            <a:ext cx="0" cy="276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E0D1ACD5-305E-4602-B69B-72732B4DBB37}"/>
              </a:ext>
            </a:extLst>
          </p:cNvPr>
          <p:cNvCxnSpPr/>
          <p:nvPr/>
        </p:nvCxnSpPr>
        <p:spPr>
          <a:xfrm>
            <a:off x="3581400" y="1959429"/>
            <a:ext cx="611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5A787C02-069A-4B9C-A78A-5AE7318B34E5}"/>
              </a:ext>
            </a:extLst>
          </p:cNvPr>
          <p:cNvCxnSpPr>
            <a:endCxn id="10" idx="0"/>
          </p:cNvCxnSpPr>
          <p:nvPr/>
        </p:nvCxnSpPr>
        <p:spPr>
          <a:xfrm>
            <a:off x="3581400" y="1959429"/>
            <a:ext cx="0" cy="31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EECDEBC6-5392-41F1-9A4B-0D423E1118E4}"/>
              </a:ext>
            </a:extLst>
          </p:cNvPr>
          <p:cNvCxnSpPr>
            <a:endCxn id="13" idx="0"/>
          </p:cNvCxnSpPr>
          <p:nvPr/>
        </p:nvCxnSpPr>
        <p:spPr>
          <a:xfrm>
            <a:off x="9696450" y="1959429"/>
            <a:ext cx="0" cy="34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5D985BB0-08D5-4965-904D-1500CDCC87D7}"/>
              </a:ext>
            </a:extLst>
          </p:cNvPr>
          <p:cNvCxnSpPr>
            <a:cxnSpLocks/>
            <a:stCxn id="11" idx="2"/>
            <a:endCxn id="11" idx="2"/>
          </p:cNvCxnSpPr>
          <p:nvPr/>
        </p:nvCxnSpPr>
        <p:spPr>
          <a:xfrm>
            <a:off x="6638925" y="47783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2478DD7B-BDAB-490E-ABE9-020BF2E9067C}"/>
              </a:ext>
            </a:extLst>
          </p:cNvPr>
          <p:cNvCxnSpPr/>
          <p:nvPr/>
        </p:nvCxnSpPr>
        <p:spPr>
          <a:xfrm>
            <a:off x="3282043" y="4778375"/>
            <a:ext cx="69396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4E5FB1DA-B980-4D47-A03F-D904545B04CD}"/>
              </a:ext>
            </a:extLst>
          </p:cNvPr>
          <p:cNvCxnSpPr>
            <a:endCxn id="12" idx="0"/>
          </p:cNvCxnSpPr>
          <p:nvPr/>
        </p:nvCxnSpPr>
        <p:spPr>
          <a:xfrm>
            <a:off x="3265714" y="4778375"/>
            <a:ext cx="29936" cy="30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A1EAF027-BE81-41CC-AE98-024BB8B03CAF}"/>
              </a:ext>
            </a:extLst>
          </p:cNvPr>
          <p:cNvCxnSpPr>
            <a:stCxn id="11" idx="2"/>
          </p:cNvCxnSpPr>
          <p:nvPr/>
        </p:nvCxnSpPr>
        <p:spPr>
          <a:xfrm>
            <a:off x="6638925" y="4778375"/>
            <a:ext cx="23132" cy="30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963B4CB6-5D48-40FC-9F15-0054B1AE31F9}"/>
              </a:ext>
            </a:extLst>
          </p:cNvPr>
          <p:cNvCxnSpPr/>
          <p:nvPr/>
        </p:nvCxnSpPr>
        <p:spPr>
          <a:xfrm>
            <a:off x="10221686" y="4778374"/>
            <a:ext cx="0" cy="30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958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Ví</a:t>
            </a:r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dụ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pH: 7.02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PaCO2: 10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PaO2: 224.5 (FiO2= 100%)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HCO3: 2.5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AaDO2: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Na/Cl: 140/107.4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180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95" y="15611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CHỐNG CHỈ ĐỊNH</a:t>
            </a:r>
            <a:endParaRPr lang="en-US" sz="5400" b="1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6131" y="1355362"/>
                <a:ext cx="10515600" cy="4351338"/>
              </a:xfrm>
            </p:spPr>
            <p:txBody>
              <a:bodyPr/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Test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allen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bất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th</a:t>
                </a:r>
                <a:r>
                  <a:rPr lang="vi-VN" dirty="0" smtClean="0">
                    <a:latin typeface="Arial" charset="0"/>
                    <a:ea typeface="Arial" charset="0"/>
                    <a:cs typeface="Arial" charset="0"/>
                  </a:rPr>
                  <a:t>ư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ờng</a:t>
                </a:r>
                <a:endParaRPr lang="en-US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Nhiễm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trùng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hoặc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giải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phẫu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vùng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lấy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động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mạch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bất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th</a:t>
                </a:r>
                <a:r>
                  <a:rPr lang="vi-VN" dirty="0" smtClean="0">
                    <a:latin typeface="Arial" charset="0"/>
                    <a:ea typeface="Arial" charset="0"/>
                    <a:cs typeface="Arial" charset="0"/>
                  </a:rPr>
                  <a:t>ư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ờng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. 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Thông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động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tĩnh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mạch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nhiễm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trùng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nghiêm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trọng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mạch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máu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ngoại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biên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của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các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chi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liên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quan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Bệnh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lý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đông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máu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hay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đang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điều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trị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kháng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đông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liều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trung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bình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cao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vi-V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. 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131" y="1355362"/>
                <a:ext cx="10515600" cy="4351338"/>
              </a:xfrm>
              <a:blipFill rotWithShape="0">
                <a:blip r:embed="rId2"/>
                <a:stretch>
                  <a:fillRect l="-1043" r="-58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01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F2D7ED-66BA-431F-8ADF-6B232BE1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674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Test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allen</a:t>
            </a:r>
            <a:endParaRPr lang="en-US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053DA94-D313-4815-9856-2D1DBC1D47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7" y="2055770"/>
            <a:ext cx="2832323" cy="394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761D78B-052A-40F9-9532-7BA35F030C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716" y="2055770"/>
            <a:ext cx="3687035" cy="394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4561FFB-F329-458C-B909-A2467035EB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753" y="2055771"/>
            <a:ext cx="2789648" cy="38563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6CEF8D3-5C59-4DA7-8F60-F9197AF08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56F8-5557-441D-9B48-0829A117E0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748" y="16918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Vai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trò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của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KM, </a:t>
            </a:r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giúp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54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Chẩn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đoán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rối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loạn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toan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kiềm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Đánh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tình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trạng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thông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khí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Đánh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tình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trạng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oxy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máu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74765"/>
          </a:xfrm>
        </p:spPr>
        <p:txBody>
          <a:bodyPr>
            <a:normAutofit fontScale="90000"/>
          </a:bodyPr>
          <a:lstStyle/>
          <a:p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chỉ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4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từ</a:t>
            </a:r>
            <a:r>
              <a:rPr lang="en-US" sz="54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KM</a:t>
            </a:r>
            <a:endParaRPr lang="en-US" sz="54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86701"/>
              </p:ext>
            </p:extLst>
          </p:nvPr>
        </p:nvGraphicFramePr>
        <p:xfrm>
          <a:off x="117566" y="574766"/>
          <a:ext cx="11939451" cy="6201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/>
                <a:gridCol w="3879668"/>
                <a:gridCol w="6322423"/>
              </a:tblGrid>
              <a:tr h="695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Các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chỉ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số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từ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KM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Đ</a:t>
                      </a:r>
                      <a:r>
                        <a:rPr lang="vi-VN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ơ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vị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và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trị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số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bình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th</a:t>
                      </a:r>
                      <a:r>
                        <a:rPr lang="vi-VN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ư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ờng</a:t>
                      </a:r>
                      <a:endParaRPr lang="en-US" sz="200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Ý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nghĩa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92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Nhiệt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độ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aseline="30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C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92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Hb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g/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dL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92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FiO</a:t>
                      </a:r>
                      <a:r>
                        <a:rPr lang="en-US" sz="2000" baseline="-25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sz="2000" baseline="-25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%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92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pH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7.35 </a:t>
                      </a:r>
                      <a:r>
                        <a:rPr lang="mr-IN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–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7.45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462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PaCO</a:t>
                      </a:r>
                      <a:r>
                        <a:rPr lang="en-US" sz="2000" baseline="-25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sz="2000" baseline="-25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35 </a:t>
                      </a:r>
                      <a:r>
                        <a:rPr lang="mr-IN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–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45 mmHg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Phân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áp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riêng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phần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CO2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trong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máu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động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mạch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92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PaO</a:t>
                      </a:r>
                      <a:r>
                        <a:rPr lang="en-US" sz="2000" baseline="-25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sz="2000" baseline="-25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80 </a:t>
                      </a:r>
                      <a:r>
                        <a:rPr lang="mr-IN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–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100 mmHg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Phân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áp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riêng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phần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oxy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trong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máu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động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mạch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92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SaO</a:t>
                      </a:r>
                      <a:r>
                        <a:rPr lang="en-US" sz="2000" baseline="-25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sz="2000" baseline="-25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95 </a:t>
                      </a:r>
                      <a:r>
                        <a:rPr lang="mr-IN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–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97%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Độ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bão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hòa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oxy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của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Hb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trong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máu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92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BE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-4 - +4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mmol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Kiềm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dư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trong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máu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92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BEecf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-4 - +4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mmol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Kiềm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dư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trong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dịch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ngoại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bào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4208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tCO</a:t>
                      </a:r>
                      <a:r>
                        <a:rPr lang="en-US" sz="2000" baseline="-25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sz="2000" baseline="-25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</a:t>
                      </a:r>
                      <a:r>
                        <a:rPr lang="mr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28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mmol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Nồng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độ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HCO3-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trong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điều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kiện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chuẩn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4208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ctO</a:t>
                      </a:r>
                      <a:r>
                        <a:rPr lang="en-US" sz="2000" baseline="-25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sz="2000" baseline="-25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15.8 </a:t>
                      </a:r>
                      <a:r>
                        <a:rPr lang="mr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22.5 V%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Tổng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lượng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oxy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trong</a:t>
                      </a: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máu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92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HCO</a:t>
                      </a:r>
                      <a:r>
                        <a:rPr lang="en-US" sz="2000" baseline="-25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r>
                        <a:rPr lang="en-US" sz="2000" baseline="30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endParaRPr lang="en-US" sz="2000" baseline="30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– 26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mmol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Nồng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HCO3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huyết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</a:t>
                      </a:r>
                      <a:r>
                        <a:rPr lang="vi-V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ơng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6300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AaDO</a:t>
                      </a:r>
                      <a:r>
                        <a:rPr lang="en-US" sz="2000" baseline="-25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sz="2000" baseline="-25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– 60 mmHg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Khuynh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oxy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giữa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phế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nang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mạch</a:t>
                      </a:r>
                      <a:endParaRPr 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6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60259C-63E4-4AA0-93C1-C4DEE22A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" y="0"/>
            <a:ext cx="10515600" cy="1084217"/>
          </a:xfrm>
        </p:spPr>
        <p:txBody>
          <a:bodyPr/>
          <a:lstStyle/>
          <a:p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Kiểm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tra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độ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tin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cậy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của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kết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quả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khí</a:t>
            </a:r>
            <a:r>
              <a:rPr lang="en-US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máu</a:t>
            </a:r>
            <a:endParaRPr lang="en-US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A7A4E1-EA7B-494C-BBA3-735E65C86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214" y="974883"/>
            <a:ext cx="10515600" cy="4351338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Qui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tắc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8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9C5FABE2-70B9-406F-BE8E-2CD0D7B79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81597"/>
              </p:ext>
            </p:extLst>
          </p:nvPr>
        </p:nvGraphicFramePr>
        <p:xfrm>
          <a:off x="1132840" y="1684605"/>
          <a:ext cx="8315958" cy="1520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994">
                  <a:extLst>
                    <a:ext uri="{9D8B030D-6E8A-4147-A177-3AD203B41FA5}">
                      <a16:colId xmlns="" xmlns:a16="http://schemas.microsoft.com/office/drawing/2014/main" val="2620561056"/>
                    </a:ext>
                  </a:extLst>
                </a:gridCol>
                <a:gridCol w="1187994">
                  <a:extLst>
                    <a:ext uri="{9D8B030D-6E8A-4147-A177-3AD203B41FA5}">
                      <a16:colId xmlns="" xmlns:a16="http://schemas.microsoft.com/office/drawing/2014/main" val="1273243165"/>
                    </a:ext>
                  </a:extLst>
                </a:gridCol>
                <a:gridCol w="1187994">
                  <a:extLst>
                    <a:ext uri="{9D8B030D-6E8A-4147-A177-3AD203B41FA5}">
                      <a16:colId xmlns="" xmlns:a16="http://schemas.microsoft.com/office/drawing/2014/main" val="28967220"/>
                    </a:ext>
                  </a:extLst>
                </a:gridCol>
                <a:gridCol w="1187994">
                  <a:extLst>
                    <a:ext uri="{9D8B030D-6E8A-4147-A177-3AD203B41FA5}">
                      <a16:colId xmlns="" xmlns:a16="http://schemas.microsoft.com/office/drawing/2014/main" val="696049539"/>
                    </a:ext>
                  </a:extLst>
                </a:gridCol>
                <a:gridCol w="1187994">
                  <a:extLst>
                    <a:ext uri="{9D8B030D-6E8A-4147-A177-3AD203B41FA5}">
                      <a16:colId xmlns="" xmlns:a16="http://schemas.microsoft.com/office/drawing/2014/main" val="1718237192"/>
                    </a:ext>
                  </a:extLst>
                </a:gridCol>
                <a:gridCol w="1187994">
                  <a:extLst>
                    <a:ext uri="{9D8B030D-6E8A-4147-A177-3AD203B41FA5}">
                      <a16:colId xmlns="" xmlns:a16="http://schemas.microsoft.com/office/drawing/2014/main" val="551119034"/>
                    </a:ext>
                  </a:extLst>
                </a:gridCol>
                <a:gridCol w="1187994">
                  <a:extLst>
                    <a:ext uri="{9D8B030D-6E8A-4147-A177-3AD203B41FA5}">
                      <a16:colId xmlns="" xmlns:a16="http://schemas.microsoft.com/office/drawing/2014/main" val="1551372373"/>
                    </a:ext>
                  </a:extLst>
                </a:gridCol>
              </a:tblGrid>
              <a:tr h="76030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7.1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0268808"/>
                  </a:ext>
                </a:extLst>
              </a:tr>
              <a:tr h="76030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Arial" charset="0"/>
                          <a:ea typeface="Arial" charset="0"/>
                          <a:cs typeface="Arial" charset="0"/>
                        </a:rPr>
                        <a:t>Hệ</a:t>
                      </a:r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800" dirty="0" err="1">
                          <a:latin typeface="Arial" charset="0"/>
                          <a:ea typeface="Arial" charset="0"/>
                          <a:cs typeface="Arial" charset="0"/>
                        </a:rPr>
                        <a:t>số</a:t>
                      </a:r>
                      <a:endParaRPr lang="en-US" sz="2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8/8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6/8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5/8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4/8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2.5/8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2/8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597245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5DE03AF-DF1E-41E1-8E0C-B85A0C469B40}"/>
              </a:ext>
            </a:extLst>
          </p:cNvPr>
          <p:cNvSpPr/>
          <p:nvPr/>
        </p:nvSpPr>
        <p:spPr>
          <a:xfrm>
            <a:off x="989148" y="3526972"/>
            <a:ext cx="9790974" cy="2774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HCO</a:t>
            </a:r>
            <a:r>
              <a:rPr lang="en-US" sz="2800" b="1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800" b="1" baseline="30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toán</a:t>
            </a:r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28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x PaCO</a:t>
            </a:r>
            <a:r>
              <a:rPr lang="en-US" sz="2800" b="1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nhân</a:t>
            </a:r>
            <a:endParaRPr lang="en-US" sz="28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Nếu</a:t>
            </a:r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HCO</a:t>
            </a:r>
            <a:r>
              <a:rPr lang="en-US" sz="2800" b="1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800" b="1" baseline="30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toán</a:t>
            </a:r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– HCO3 </a:t>
            </a:r>
            <a:r>
              <a:rPr lang="en-US" sz="28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nhân</a:t>
            </a:r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≤ 4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Khí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máu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là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thực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hiện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đúng</a:t>
            </a:r>
            <a:endParaRPr lang="en-US" sz="28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Wingdings" panose="05000000000000000000" pitchFamily="2" charset="2"/>
            </a:endParaRPr>
          </a:p>
          <a:p>
            <a:pPr algn="ctr"/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Khí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máu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động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mạch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khác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khí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máu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tĩnh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mạch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ở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chỗ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, PaO2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máu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tĩnh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mạch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= ½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động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mạch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 </a:t>
            </a:r>
            <a:endParaRPr lang="en-US" sz="28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5872CD7-517D-44B0-825F-6232102A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56F8-5557-441D-9B48-0829A117E0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0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71154"/>
          </a:xfrm>
        </p:spPr>
        <p:txBody>
          <a:bodyPr/>
          <a:lstStyle/>
          <a:p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Tại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sao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phải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ghi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T</a:t>
            </a:r>
            <a:r>
              <a:rPr lang="en-US" baseline="300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Hb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FiO</a:t>
            </a:r>
            <a:r>
              <a:rPr lang="en-US" baseline="-250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baseline="-250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8A7A4E1-EA7B-494C-BBA3-735E65C86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063" y="1071155"/>
            <a:ext cx="11231880" cy="556477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Nếu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không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ghi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máy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sẽ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mặc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định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Hb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15 g/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dL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, FiO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21%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T</a:t>
            </a:r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37</a:t>
            </a:r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C.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Hb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SaO2: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tăng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CtO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= 1.34 x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Hb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x SaO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+ 0.003 x PaO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FiO2: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AaDO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= FiO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x(760 </a:t>
            </a:r>
            <a:r>
              <a:rPr lang="mr-IN" sz="20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pH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O) </a:t>
            </a:r>
            <a:r>
              <a:rPr lang="mr-IN" sz="20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PaO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20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PaCO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/R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PaO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/FiO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PaO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PaO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, PaCO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tăng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1</a:t>
            </a:r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sẽ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tăng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5%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SaO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tăng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T</a:t>
            </a:r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0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đường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cong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lệch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phải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giảm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gắn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kết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123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2059</Words>
  <Application>Microsoft Macintosh PowerPoint</Application>
  <PresentationFormat>Widescreen</PresentationFormat>
  <Paragraphs>294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Calibri Light</vt:lpstr>
      <vt:lpstr>Cambria Math</vt:lpstr>
      <vt:lpstr>Times New Roman</vt:lpstr>
      <vt:lpstr>Wingdings</vt:lpstr>
      <vt:lpstr>Arial</vt:lpstr>
      <vt:lpstr>Office Theme</vt:lpstr>
      <vt:lpstr>KHÍ MÁU ĐỘNG MẠCH</vt:lpstr>
      <vt:lpstr>MỤC TIÊU</vt:lpstr>
      <vt:lpstr>CHỈ ĐỊNH</vt:lpstr>
      <vt:lpstr>CHỐNG CHỈ ĐỊNH</vt:lpstr>
      <vt:lpstr>Test allen</vt:lpstr>
      <vt:lpstr>Vai trò của KM, giúp:</vt:lpstr>
      <vt:lpstr>Các chỉ số từ KM</vt:lpstr>
      <vt:lpstr>Kiểm tra độ tin cậy của kết quả khí máu</vt:lpstr>
      <vt:lpstr>Tại sao phải ghi T0, Hb và FiO2</vt:lpstr>
      <vt:lpstr>Các chỉ số KM</vt:lpstr>
      <vt:lpstr>Đánh giá oxy hóa máu: PaO2</vt:lpstr>
      <vt:lpstr>Oxy hóa máu</vt:lpstr>
      <vt:lpstr>Mức độ giảm oxy máu</vt:lpstr>
      <vt:lpstr>PaO2: 80 – 100  mmHg</vt:lpstr>
      <vt:lpstr>PaO2: Shunt và khoảng chết</vt:lpstr>
      <vt:lpstr>PaO2</vt:lpstr>
      <vt:lpstr>Cách tính shunt: PaO2/ FiO2 </vt:lpstr>
      <vt:lpstr>PaO2</vt:lpstr>
      <vt:lpstr>PaO2: hỗ trợ theo dõi và điều trị</vt:lpstr>
      <vt:lpstr>Nguyên nhân suy hô hấp </vt:lpstr>
      <vt:lpstr>Các bước phân tích khí máu</vt:lpstr>
      <vt:lpstr>Cơ chế điều chỉnh toan - kiềm</vt:lpstr>
      <vt:lpstr>PowerPoint Presentation</vt:lpstr>
      <vt:lpstr>Bước 2 &amp;3: toan/ kiềm? Hô hấp/chuyển hóa?</vt:lpstr>
      <vt:lpstr>Kiềm (pH &gt; 7.45), kiềm nặng (pH&gt;7.55)</vt:lpstr>
      <vt:lpstr>Nếu là hô hấp thì cấp hay mãn</vt:lpstr>
      <vt:lpstr>Bước 4: nếu là toan chuyển hóa:</vt:lpstr>
      <vt:lpstr>PowerPoint Presentation</vt:lpstr>
      <vt:lpstr>PowerPoint Presentation</vt:lpstr>
      <vt:lpstr>Anion gap (AG)</vt:lpstr>
      <vt:lpstr>PowerPoint Presentation</vt:lpstr>
      <vt:lpstr>Toan hóa ống thận</vt:lpstr>
      <vt:lpstr>Toan chuyển hóa AG bt</vt:lpstr>
      <vt:lpstr>AG niệu</vt:lpstr>
      <vt:lpstr>Toan chuyển hóa và AG</vt:lpstr>
      <vt:lpstr>PowerPoint Presentation</vt:lpstr>
      <vt:lpstr>PowerPoint Presentation</vt:lpstr>
      <vt:lpstr>PowerPoint Presentation</vt:lpstr>
      <vt:lpstr>Ví dụ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KHÍ MÁU ĐỘNG MẠCH</dc:title>
  <dc:creator>Viet Quoc TRAN</dc:creator>
  <cp:lastModifiedBy>Viet Quoc TRAN</cp:lastModifiedBy>
  <cp:revision>42</cp:revision>
  <dcterms:created xsi:type="dcterms:W3CDTF">2020-03-16T02:48:17Z</dcterms:created>
  <dcterms:modified xsi:type="dcterms:W3CDTF">2020-04-09T02:17:56Z</dcterms:modified>
</cp:coreProperties>
</file>